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59" r:id="rId4"/>
    <p:sldId id="257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4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9B6B-8E6B-43BB-A90F-0C5DBB316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CD1A1-7854-41AB-91F2-A30D7F052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3170-1E99-4C00-81E2-A2BD4E319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D71-863F-4036-9BCE-967C8B2ACFB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9226F-49F6-4BE7-815F-CB8E19DAC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BF3D1-A0AB-4741-B3F6-92E20879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0B7E9-89C6-48BF-900C-B99A0A95A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0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8C40-5A5F-49C8-9363-5CC8E76BA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CD8A92-0217-48A8-BC92-A87CA456D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3A787-9E4D-4719-99CA-8C33A0C29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D71-863F-4036-9BCE-967C8B2ACFB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4270D-1CB7-4A40-9552-9BE70F0E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3E378-F6A3-40F7-BCF7-576925D6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0B7E9-89C6-48BF-900C-B99A0A95A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7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5F4339-1B19-494E-88ED-1720831AF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B4A9D-54CD-4318-8654-DADB43378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8B944-30E9-4841-B303-FA6EF3C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D71-863F-4036-9BCE-967C8B2ACFB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E63EA-569F-4329-875D-9EF13E5C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E1558-ED66-4CE6-9109-FD0105DC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0B7E9-89C6-48BF-900C-B99A0A95A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5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9117-D86D-49EE-8D44-7C0C40AB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1E800-FD11-4127-8268-1A28D3EB6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A0F87-AC48-4E7E-8F33-92C1A8BC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D71-863F-4036-9BCE-967C8B2ACFB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2DC3B-55E8-407F-8952-0006A42BF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0D050-E593-410E-8CBE-2B0450B8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0B7E9-89C6-48BF-900C-B99A0A95A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4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F5E46-69C0-451A-A92C-B6C50DC16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FA3CC-FF43-4C3F-944B-AE6E25077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72D1F-8FFB-48DE-9DA2-551B49288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D71-863F-4036-9BCE-967C8B2ACFB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9F322-4CDA-4688-BE0C-8B8F7407E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2B89F-714D-4368-A149-C4806BF2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0B7E9-89C6-48BF-900C-B99A0A95A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4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2E58-2D30-4925-9AEA-FC6BDCE11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03EA-9298-47F1-AF5D-44FA86842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83D41-9822-459C-A306-DDC237B5D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50C3D-1938-439F-AA7B-E5AB699D1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D71-863F-4036-9BCE-967C8B2ACFB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49E80-E078-4FF5-89D2-49D05A519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26BB7-152A-4F39-B9A6-AF6792D1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0B7E9-89C6-48BF-900C-B99A0A95A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1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0F160-E669-4C73-9519-28D90261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15DDA-9B77-483C-8989-F66CF317E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BDBE0-E8E0-4AE7-ADDC-5B53BCBD9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D4E49B-D189-41FC-AC80-106620DE9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76E37-7E2A-4380-939D-CDC712890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61999-2D52-4D73-9E30-026F0D86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D71-863F-4036-9BCE-967C8B2ACFB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5BE11B-E666-4C75-8D32-7C819E536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17A858-766A-4C55-97D0-D573D1E0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0B7E9-89C6-48BF-900C-B99A0A95A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1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21390-E8BD-4D16-B5E7-6FF6DE9F4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1DBB62-DA13-4A01-B2FE-0BA9701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D71-863F-4036-9BCE-967C8B2ACFB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43C2F-439C-4D46-9DA6-8544A4D3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6BD2B2-E7E4-420E-9AD4-ABE1EAE8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0B7E9-89C6-48BF-900C-B99A0A95A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39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17F79-1A62-4D7B-9B9B-03C9CA7CD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D71-863F-4036-9BCE-967C8B2ACFB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444808-B9EC-4C9F-8F00-99BEB440B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B9B5D-28F6-486E-B1C2-4BDA5433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0B7E9-89C6-48BF-900C-B99A0A95A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77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439D-19F5-4D28-9DA3-FE3FE7E87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1A5C3-326B-4D22-9ABB-7806868C8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0AB0F-E805-4C40-8C93-7D47BB4A1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29C07-A0C0-4321-A8CF-DB77CA1B0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D71-863F-4036-9BCE-967C8B2ACFB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3819A-916E-471B-B716-D8C7F262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FDD3F-DAE4-48F6-BE58-9596F1E8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0B7E9-89C6-48BF-900C-B99A0A95A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80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93A9-FFAF-49E3-A276-B3EDFC66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6638CF-12A7-44DC-9AD7-697E1B301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25007-56FE-4003-B7D3-55E4331DA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7086C-A40A-44FC-B96E-16783517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9D71-863F-4036-9BCE-967C8B2ACFB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EF7EA-6326-49FE-B8C3-8C9378EE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7C3D0-6B28-4978-BC08-A390A94DF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0B7E9-89C6-48BF-900C-B99A0A95A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1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E3D8E-C3CB-4159-B0D3-4E416D17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5ABB5-8C53-488F-8EAE-F9D84024D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261D8-7191-4390-8DE1-ABC814C22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39D71-863F-4036-9BCE-967C8B2ACFB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1467D-9D74-4421-9354-86BD3AE5B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46906-6AC0-4196-9397-69D5FCDE7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0B7E9-89C6-48BF-900C-B99A0A95A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4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lica-foundation.org/sr/" TargetMode="Externa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fondacija.alic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alkanseednetwork.org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tif"/><Relationship Id="rId4" Type="http://schemas.openxmlformats.org/officeDocument/2006/relationships/hyperlink" Target="https://www.facebook.com/balkanseednetwor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eds.ifoam.bio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groecology-coalition.org/wp-content/uploads/2025/12/Value-proposition_Agroecology_Coalition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tif"/><Relationship Id="rId4" Type="http://schemas.openxmlformats.org/officeDocument/2006/relationships/hyperlink" Target="https://agroecology-coalition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ECD210-05D3-4981-BDF2-1BAC04AEE1F5}"/>
              </a:ext>
            </a:extLst>
          </p:cNvPr>
          <p:cNvSpPr txBox="1"/>
          <p:nvPr/>
        </p:nvSpPr>
        <p:spPr>
          <a:xfrm>
            <a:off x="446382" y="115276"/>
            <a:ext cx="60985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International Seeds Day</a:t>
            </a:r>
            <a:r>
              <a:rPr lang="sr-Latn-BA" sz="2400" b="1" dirty="0"/>
              <a:t>, April. 26th</a:t>
            </a:r>
          </a:p>
          <a:p>
            <a:endParaRPr lang="sr-Cyrl-RS" sz="2400" b="1" dirty="0"/>
          </a:p>
          <a:p>
            <a:endParaRPr lang="sr-Cyrl-RS" sz="2400" b="1" dirty="0"/>
          </a:p>
          <a:p>
            <a:r>
              <a:rPr lang="sr-Cyrl-RS" sz="2400" b="1" dirty="0"/>
              <a:t>Међународни дан сјемена, 26. април</a:t>
            </a:r>
            <a:r>
              <a:rPr lang="en-US" sz="2400" b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8F75C-FDF9-4E2F-8E1E-F194EA15ECF3}"/>
              </a:ext>
            </a:extLst>
          </p:cNvPr>
          <p:cNvSpPr txBox="1"/>
          <p:nvPr/>
        </p:nvSpPr>
        <p:spPr>
          <a:xfrm>
            <a:off x="393878" y="3429000"/>
            <a:ext cx="1149115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International Seed Day is observed every year on 26 April to recognize the importance of seeds.</a:t>
            </a:r>
          </a:p>
          <a:p>
            <a:endParaRPr lang="en-US" dirty="0"/>
          </a:p>
          <a:p>
            <a:r>
              <a:rPr lang="en-US" dirty="0"/>
              <a:t>This day is dedicated to advocating for patent-free seeds, organic food, and farmers' rights.</a:t>
            </a:r>
          </a:p>
          <a:p>
            <a:endParaRPr lang="en-US" dirty="0"/>
          </a:p>
          <a:p>
            <a:r>
              <a:rPr lang="en-US" dirty="0"/>
              <a:t>It also raises awareness about sustainable agriculture.</a:t>
            </a:r>
          </a:p>
          <a:p>
            <a:endParaRPr lang="en-US" dirty="0"/>
          </a:p>
          <a:p>
            <a:r>
              <a:rPr lang="en-US" dirty="0"/>
              <a:t>Seeds are the basic and most important resource for sustainable agriculture.</a:t>
            </a:r>
          </a:p>
          <a:p>
            <a:endParaRPr lang="en-US" dirty="0"/>
          </a:p>
          <a:p>
            <a:r>
              <a:rPr lang="en-US" dirty="0"/>
              <a:t>For farmers, seeds are life.</a:t>
            </a:r>
          </a:p>
          <a:p>
            <a:endParaRPr lang="en-US" dirty="0"/>
          </a:p>
          <a:p>
            <a:r>
              <a:rPr lang="en-US" dirty="0"/>
              <a:t>Therefore, the integrity and sanctity of every seed should be preserved and protected.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CCB27-B7D9-416A-BF63-17B0522D2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542" y="276415"/>
            <a:ext cx="2571485" cy="280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64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640E3-BD45-43F7-96FB-15C3F0783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2" y="194588"/>
            <a:ext cx="2513990" cy="2739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452E49-8C9A-4259-9B1C-C60AC54BB619}"/>
              </a:ext>
            </a:extLst>
          </p:cNvPr>
          <p:cNvSpPr txBox="1"/>
          <p:nvPr/>
        </p:nvSpPr>
        <p:spPr>
          <a:xfrm>
            <a:off x="269018" y="3006968"/>
            <a:ext cx="34976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ИНИЦИЈАТИВА ЗА АГРОБИОДИВЕРЗИТЕТ И АГРОЕКОЛОГИЈУ</a:t>
            </a:r>
            <a:endParaRPr lang="sr-Latn-BA" dirty="0"/>
          </a:p>
          <a:p>
            <a:r>
              <a:rPr lang="en-US" dirty="0">
                <a:hlinkClick r:id="rId3"/>
              </a:rPr>
              <a:t>https://alica-foundation.org/sr/</a:t>
            </a:r>
            <a:endParaRPr lang="sr-Latn-BA" dirty="0"/>
          </a:p>
          <a:p>
            <a:r>
              <a:rPr lang="en-US" dirty="0">
                <a:hlinkClick r:id="rId4"/>
              </a:rPr>
              <a:t>https://www.facebook.com/fondacija.alica/</a:t>
            </a:r>
            <a:endParaRPr lang="sr-Latn-BA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568A68-6FB3-4FDE-9F47-37181A145EC5}"/>
              </a:ext>
            </a:extLst>
          </p:cNvPr>
          <p:cNvSpPr txBox="1"/>
          <p:nvPr/>
        </p:nvSpPr>
        <p:spPr>
          <a:xfrm>
            <a:off x="4166620" y="77351"/>
            <a:ext cx="7913526" cy="6767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је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неисцрпно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одржива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бринемо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њој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је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универзална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одговорност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пренијети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здраву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земљу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будућим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генерацијама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” - Sylvia Dolson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подршка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породичним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фармама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посебно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младим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људима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женама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заинтересованим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очување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одрживо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коришћење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агробиодиверзитета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традиционалног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знања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примјену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развој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концепта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агроекологије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заговарање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лобирање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сељака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људи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који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сеоским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подручјима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прехрамбени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суверенитет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организовање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манифестација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изложби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презентација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симпозијума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радионица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културних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догађаја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округлих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столова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донаторских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конференција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сличних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догађаја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циљу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остваривања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циљева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Фондације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издавање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брошура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других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публикација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штампаном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електронском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облику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које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доприносе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унапређењу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људских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равноправности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једнакости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борби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сиромаштва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дискриминације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дјеце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младих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борби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различитих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облика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зависности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развоју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волонтеризма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хуманитарне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дјелатности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заштите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средине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заштите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здравља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људи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умјетности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образовања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културе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итд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мисија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је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јачање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одрживе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породичне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пољопривреде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кроз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агроекологију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холистички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покрет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праксу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која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настоји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помири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пољопривреду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локалне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заједнице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природним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процесима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очувањем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агробиодиверзитета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заједничку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добробит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средстава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визија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предвиђа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разноврсне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правичне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праведне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прехрамбене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пољопривредне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засноване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прехрамбеном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суверенитету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укорјењене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култури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Прехрамбени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суверенитет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је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људско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здраву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културно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одговарајућу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храну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произведену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еколошки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исправним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одрживим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методама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право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људи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дефинишу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сопствене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исхране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пољопривреде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414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166220-881C-4D3C-9371-480489845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0" y="924579"/>
            <a:ext cx="5528120" cy="2842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E824D3-2496-42BC-BA2F-D61EA62A84D5}"/>
              </a:ext>
            </a:extLst>
          </p:cNvPr>
          <p:cNvSpPr txBox="1"/>
          <p:nvPr/>
        </p:nvSpPr>
        <p:spPr>
          <a:xfrm>
            <a:off x="127340" y="-115777"/>
            <a:ext cx="6098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r-Latn-BA" dirty="0"/>
          </a:p>
          <a:p>
            <a:r>
              <a:rPr lang="en-US" dirty="0">
                <a:hlinkClick r:id="rId3"/>
              </a:rPr>
              <a:t>https://balkanseednetwork.org/</a:t>
            </a:r>
            <a:endParaRPr lang="sr-Latn-BA" dirty="0"/>
          </a:p>
          <a:p>
            <a:r>
              <a:rPr lang="en-US" dirty="0">
                <a:hlinkClick r:id="rId4"/>
              </a:rPr>
              <a:t>https://www.facebook.com/balkanseednetwork/</a:t>
            </a:r>
            <a:endParaRPr lang="sr-Latn-BA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45B0F2-7284-4B31-ABE2-0B8720D7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557" y="108407"/>
            <a:ext cx="2428385" cy="264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86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0EE062-7A12-44B8-AA80-42A2EB98B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97" y="1333721"/>
            <a:ext cx="8884913" cy="2466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F6DC3C-C63A-4E46-84D2-F4871C5461C2}"/>
              </a:ext>
            </a:extLst>
          </p:cNvPr>
          <p:cNvSpPr txBox="1"/>
          <p:nvPr/>
        </p:nvSpPr>
        <p:spPr>
          <a:xfrm>
            <a:off x="226597" y="152400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 </a:t>
            </a:r>
            <a:r>
              <a:rPr lang="en-US" b="1" i="1" dirty="0"/>
              <a:t>European Coordination Let’s Liberate Diversity</a:t>
            </a:r>
            <a:endParaRPr lang="sr-Latn-BA" b="1" i="1" dirty="0"/>
          </a:p>
          <a:p>
            <a:r>
              <a:rPr lang="en-US" b="1" i="1" dirty="0"/>
              <a:t> https://liberatediversity.org/the-network/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79CA3-DD00-4C38-8238-7077F7E28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262" y="239282"/>
            <a:ext cx="2136085" cy="23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81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DA78C7-87AC-4E4D-ADD1-9F3E3BE0110D}"/>
              </a:ext>
            </a:extLst>
          </p:cNvPr>
          <p:cNvSpPr txBox="1"/>
          <p:nvPr/>
        </p:nvSpPr>
        <p:spPr>
          <a:xfrm>
            <a:off x="346238" y="4420258"/>
            <a:ext cx="6098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Bilim</a:t>
            </a:r>
            <a:r>
              <a:rPr lang="en-US" b="1" dirty="0"/>
              <a:t> Community of Practice of Agroecology of Eastern Europe, Central Asia, and Western Asia</a:t>
            </a:r>
            <a:endParaRPr lang="sr-Cyrl-RS" b="1" dirty="0"/>
          </a:p>
          <a:p>
            <a:r>
              <a:rPr lang="en-US" b="1" dirty="0"/>
              <a:t>https://www.bilim-alliance.org/</a:t>
            </a:r>
          </a:p>
        </p:txBody>
      </p:sp>
      <p:pic>
        <p:nvPicPr>
          <p:cNvPr id="2050" name="Picture 2" descr="Bilim">
            <a:extLst>
              <a:ext uri="{FF2B5EF4-FFF2-40B4-BE49-F238E27FC236}">
                <a16:creationId xmlns:a16="http://schemas.microsoft.com/office/drawing/2014/main" id="{075B9AF0-AC45-487C-9B15-0141B64F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93" y="204031"/>
            <a:ext cx="27241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78248A-1EB2-4399-A88A-9377ED4E1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39" y="108407"/>
            <a:ext cx="2503995" cy="272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56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B9F293C-2F3E-4EDC-8832-19860B0DE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592451"/>
            <a:ext cx="3619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596E6-53BF-4B11-8BD9-B5AE5374DEC7}"/>
              </a:ext>
            </a:extLst>
          </p:cNvPr>
          <p:cNvSpPr txBox="1"/>
          <p:nvPr/>
        </p:nvSpPr>
        <p:spPr>
          <a:xfrm>
            <a:off x="247973" y="210540"/>
            <a:ext cx="10957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IFOAM Seeds Platform is a global network of individuals and organizations advancing seed and plant breeding for organic systems</a:t>
            </a:r>
            <a:endParaRPr lang="sr-Latn-BA" dirty="0"/>
          </a:p>
          <a:p>
            <a:r>
              <a:rPr lang="en-US" dirty="0">
                <a:hlinkClick r:id="rId3"/>
              </a:rPr>
              <a:t>https://seeds.ifoam.bio/</a:t>
            </a:r>
            <a:endParaRPr lang="sr-Latn-BA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39A54-0AE0-4AF9-9F5E-A2886070D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09" y="2399220"/>
            <a:ext cx="3047038" cy="332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16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groecology Coalition">
            <a:extLst>
              <a:ext uri="{FF2B5EF4-FFF2-40B4-BE49-F238E27FC236}">
                <a16:creationId xmlns:a16="http://schemas.microsoft.com/office/drawing/2014/main" id="{1466BF7C-9B69-4236-A856-86C299D40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71" y="365352"/>
            <a:ext cx="4018919" cy="228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7C46B0C-CB52-488C-8C41-54C880945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417" y="3088214"/>
            <a:ext cx="677781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The coalition for food systems transformation through agroecology</a:t>
            </a:r>
            <a:endParaRPr kumimoji="0" lang="sr-Latn-BA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https://agroecology-coalition.org/</a:t>
            </a:r>
            <a:endParaRPr kumimoji="0" lang="sr-Latn-B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B86A1-FD19-4A73-A5E8-0CB10EA65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731" y="1165602"/>
            <a:ext cx="3047038" cy="332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7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Опис фотографије није доступан.">
            <a:extLst>
              <a:ext uri="{FF2B5EF4-FFF2-40B4-BE49-F238E27FC236}">
                <a16:creationId xmlns:a16="http://schemas.microsoft.com/office/drawing/2014/main" id="{C4C9C0D6-ED41-4F6D-8AFA-98F592678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04" y="229997"/>
            <a:ext cx="2714727" cy="271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CC5DD6-7647-43BE-9114-176D771D7356}"/>
              </a:ext>
            </a:extLst>
          </p:cNvPr>
          <p:cNvSpPr txBox="1"/>
          <p:nvPr/>
        </p:nvSpPr>
        <p:spPr>
          <a:xfrm>
            <a:off x="327171" y="4903176"/>
            <a:ext cx="69789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Храна је драгоц</a:t>
            </a:r>
            <a:r>
              <a:rPr lang="sr-Cyrl-RS" dirty="0"/>
              <a:t>ј</a:t>
            </a:r>
            <a:r>
              <a:rPr lang="ru-RU" dirty="0"/>
              <a:t>ена, али не може бити луксуз</a:t>
            </a:r>
            <a:endParaRPr lang="sr-Latn-BA" dirty="0"/>
          </a:p>
          <a:p>
            <a:endParaRPr lang="sr-Latn-BA" dirty="0"/>
          </a:p>
          <a:p>
            <a:r>
              <a:rPr lang="ru-RU" dirty="0"/>
              <a:t>Храна је људско право за све</a:t>
            </a:r>
          </a:p>
          <a:p>
            <a:endParaRPr lang="ru-RU" dirty="0"/>
          </a:p>
          <a:p>
            <a:r>
              <a:rPr lang="ru-RU" dirty="0"/>
              <a:t>Шта подаци говоре данас и шта се мења ако се закон промјени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1E0D63-ED77-43D1-B13E-131DDD3D26EF}"/>
              </a:ext>
            </a:extLst>
          </p:cNvPr>
          <p:cNvSpPr txBox="1"/>
          <p:nvPr/>
        </p:nvSpPr>
        <p:spPr>
          <a:xfrm>
            <a:off x="4286774" y="91930"/>
            <a:ext cx="743780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Подршка националним иницијативама за социјалну заштиту</a:t>
            </a:r>
            <a:endParaRPr lang="sr-Latn-BA" dirty="0"/>
          </a:p>
          <a:p>
            <a:r>
              <a:rPr lang="ru-RU" dirty="0"/>
              <a:t>Храна није роба попут нафте или челика</a:t>
            </a:r>
            <a:endParaRPr lang="sr-Latn-BA" dirty="0"/>
          </a:p>
          <a:p>
            <a:r>
              <a:rPr lang="ru-RU" dirty="0"/>
              <a:t>Подржати сељачку агроекологију и територијалне прехрамбене системе</a:t>
            </a:r>
            <a:endParaRPr lang="sr-Latn-BA" dirty="0"/>
          </a:p>
          <a:p>
            <a:r>
              <a:rPr lang="ru-RU" dirty="0"/>
              <a:t>Зауставити концентрацију земљишта</a:t>
            </a:r>
            <a:endParaRPr lang="sr-Latn-BA" dirty="0"/>
          </a:p>
          <a:p>
            <a:r>
              <a:rPr lang="ru-RU" dirty="0"/>
              <a:t>Подржати сељачке системе семена</a:t>
            </a:r>
            <a:endParaRPr lang="sr-Latn-BA" dirty="0"/>
          </a:p>
          <a:p>
            <a:r>
              <a:rPr lang="ru-RU" dirty="0"/>
              <a:t>Строга регулација ГМО и нових геномских техника</a:t>
            </a:r>
            <a:endParaRPr lang="sr-Latn-BA" dirty="0"/>
          </a:p>
          <a:p>
            <a:r>
              <a:rPr lang="ru-RU" dirty="0"/>
              <a:t>Одрживо управљање водама</a:t>
            </a:r>
            <a:endParaRPr lang="sr-Latn-BA" dirty="0"/>
          </a:p>
          <a:p>
            <a:r>
              <a:rPr lang="ru-RU" dirty="0"/>
              <a:t>Јачати добробит животиња</a:t>
            </a:r>
            <a:endParaRPr lang="sr-Latn-BA" dirty="0"/>
          </a:p>
          <a:p>
            <a:r>
              <a:rPr lang="ru-RU" dirty="0"/>
              <a:t>Промовисати воће и поврће, регулисати ултра-прерађену храну</a:t>
            </a:r>
            <a:endParaRPr lang="sr-Latn-BA" dirty="0"/>
          </a:p>
          <a:p>
            <a:r>
              <a:rPr lang="ru-RU" dirty="0"/>
              <a:t>Одржива јавна набавка хране</a:t>
            </a:r>
            <a:endParaRPr lang="sr-Latn-BA" dirty="0"/>
          </a:p>
          <a:p>
            <a:r>
              <a:rPr lang="ru-RU" dirty="0"/>
              <a:t>Смислено обиљежавање хране</a:t>
            </a:r>
            <a:endParaRPr lang="sr-Latn-BA" dirty="0"/>
          </a:p>
          <a:p>
            <a:r>
              <a:rPr lang="ru-RU" dirty="0"/>
              <a:t>Зауставити бацање хране</a:t>
            </a:r>
            <a:endParaRPr lang="sr-Latn-BA" dirty="0"/>
          </a:p>
          <a:p>
            <a:r>
              <a:rPr lang="ru-RU" dirty="0"/>
              <a:t>Јачати право на храну широм свијета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FDB7C4-172B-4292-9818-2C76C321E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561" y="3892492"/>
            <a:ext cx="2446214" cy="26658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929580-F353-49BA-96BE-2196B13F4A3B}"/>
              </a:ext>
            </a:extLst>
          </p:cNvPr>
          <p:cNvSpPr txBox="1"/>
          <p:nvPr/>
        </p:nvSpPr>
        <p:spPr>
          <a:xfrm>
            <a:off x="908108" y="378524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https://www.goodfoodforall.eu/</a:t>
            </a:r>
          </a:p>
        </p:txBody>
      </p:sp>
    </p:spTree>
    <p:extLst>
      <p:ext uri="{BB962C8B-B14F-4D97-AF65-F5344CB8AC3E}">
        <p14:creationId xmlns:p14="http://schemas.microsoft.com/office/powerpoint/2010/main" val="3135046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574</Words>
  <Application>Microsoft Office PowerPoint</Application>
  <PresentationFormat>Widescreen</PresentationFormat>
  <Paragraphs>59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KAB-32E</dc:creator>
  <cp:lastModifiedBy>KAB-32E</cp:lastModifiedBy>
  <cp:revision>8</cp:revision>
  <dcterms:created xsi:type="dcterms:W3CDTF">2026-04-18T09:08:34Z</dcterms:created>
  <dcterms:modified xsi:type="dcterms:W3CDTF">2026-04-24T08:49:33Z</dcterms:modified>
</cp:coreProperties>
</file>